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69" r:id="rId4"/>
    <p:sldId id="272" r:id="rId5"/>
    <p:sldId id="258" r:id="rId6"/>
    <p:sldId id="273" r:id="rId7"/>
    <p:sldId id="274" r:id="rId8"/>
    <p:sldId id="259" r:id="rId9"/>
    <p:sldId id="260" r:id="rId10"/>
    <p:sldId id="261" r:id="rId11"/>
    <p:sldId id="262" r:id="rId12"/>
    <p:sldId id="278" r:id="rId13"/>
    <p:sldId id="275" r:id="rId14"/>
    <p:sldId id="279" r:id="rId15"/>
    <p:sldId id="277" r:id="rId16"/>
    <p:sldId id="266" r:id="rId17"/>
    <p:sldId id="280" r:id="rId18"/>
    <p:sldId id="276"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56EFDD-B329-45A5-A41B-61056FC8EE3A}" type="datetimeFigureOut">
              <a:rPr lang="en-US" smtClean="0"/>
              <a:t>11/14/2021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34F9A56-D0E2-43FE-84BE-9C96028E943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02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56EFDD-B329-45A5-A41B-61056FC8EE3A}"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F9A56-D0E2-43FE-84BE-9C96028E943D}" type="slidenum">
              <a:rPr lang="en-US" smtClean="0"/>
              <a:t>‹#›</a:t>
            </a:fld>
            <a:endParaRPr lang="en-US"/>
          </a:p>
        </p:txBody>
      </p:sp>
    </p:spTree>
    <p:extLst>
      <p:ext uri="{BB962C8B-B14F-4D97-AF65-F5344CB8AC3E}">
        <p14:creationId xmlns:p14="http://schemas.microsoft.com/office/powerpoint/2010/main" val="2699333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56EFDD-B329-45A5-A41B-61056FC8EE3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9A56-D0E2-43FE-84BE-9C96028E943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64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56EFDD-B329-45A5-A41B-61056FC8EE3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9A56-D0E2-43FE-84BE-9C96028E943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24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56EFDD-B329-45A5-A41B-61056FC8EE3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9A56-D0E2-43FE-84BE-9C96028E943D}" type="slidenum">
              <a:rPr lang="en-US" smtClean="0"/>
              <a:t>‹#›</a:t>
            </a:fld>
            <a:endParaRPr lang="en-US"/>
          </a:p>
        </p:txBody>
      </p:sp>
    </p:spTree>
    <p:extLst>
      <p:ext uri="{BB962C8B-B14F-4D97-AF65-F5344CB8AC3E}">
        <p14:creationId xmlns:p14="http://schemas.microsoft.com/office/powerpoint/2010/main" val="2377189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56EFDD-B329-45A5-A41B-61056FC8EE3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9A56-D0E2-43FE-84BE-9C96028E943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308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56EFDD-B329-45A5-A41B-61056FC8EE3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9A56-D0E2-43FE-84BE-9C96028E943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11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EFDD-B329-45A5-A41B-61056FC8EE3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9A56-D0E2-43FE-84BE-9C96028E943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8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EFDD-B329-45A5-A41B-61056FC8EE3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9A56-D0E2-43FE-84BE-9C96028E943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4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56EFDD-B329-45A5-A41B-61056FC8EE3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9A56-D0E2-43FE-84BE-9C96028E943D}" type="slidenum">
              <a:rPr lang="en-US" smtClean="0"/>
              <a:t>‹#›</a:t>
            </a:fld>
            <a:endParaRPr lang="en-US"/>
          </a:p>
        </p:txBody>
      </p:sp>
    </p:spTree>
    <p:extLst>
      <p:ext uri="{BB962C8B-B14F-4D97-AF65-F5344CB8AC3E}">
        <p14:creationId xmlns:p14="http://schemas.microsoft.com/office/powerpoint/2010/main" val="83835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56EFDD-B329-45A5-A41B-61056FC8EE3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F9A56-D0E2-43FE-84BE-9C96028E943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76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56EFDD-B329-45A5-A41B-61056FC8EE3A}"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F9A56-D0E2-43FE-84BE-9C96028E943D}"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4241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56EFDD-B329-45A5-A41B-61056FC8EE3A}"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F9A56-D0E2-43FE-84BE-9C96028E943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2244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56EFDD-B329-45A5-A41B-61056FC8EE3A}"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F9A56-D0E2-43FE-84BE-9C96028E943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22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6EFDD-B329-45A5-A41B-61056FC8EE3A}" type="datetimeFigureOut">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F9A56-D0E2-43FE-84BE-9C96028E943D}" type="slidenum">
              <a:rPr lang="en-US" smtClean="0"/>
              <a:t>‹#›</a:t>
            </a:fld>
            <a:endParaRPr lang="en-US"/>
          </a:p>
        </p:txBody>
      </p:sp>
    </p:spTree>
    <p:extLst>
      <p:ext uri="{BB962C8B-B14F-4D97-AF65-F5344CB8AC3E}">
        <p14:creationId xmlns:p14="http://schemas.microsoft.com/office/powerpoint/2010/main" val="149014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56EFDD-B329-45A5-A41B-61056FC8EE3A}"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F9A56-D0E2-43FE-84BE-9C96028E943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7572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56EFDD-B329-45A5-A41B-61056FC8EE3A}"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F9A56-D0E2-43FE-84BE-9C96028E943D}" type="slidenum">
              <a:rPr lang="en-US" smtClean="0"/>
              <a:t>‹#›</a:t>
            </a:fld>
            <a:endParaRPr lang="en-US"/>
          </a:p>
        </p:txBody>
      </p:sp>
    </p:spTree>
    <p:extLst>
      <p:ext uri="{BB962C8B-B14F-4D97-AF65-F5344CB8AC3E}">
        <p14:creationId xmlns:p14="http://schemas.microsoft.com/office/powerpoint/2010/main" val="129912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56EFDD-B329-45A5-A41B-61056FC8EE3A}" type="datetimeFigureOut">
              <a:rPr lang="en-US" smtClean="0"/>
              <a:t>11/14/2021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F9A56-D0E2-43FE-84BE-9C96028E943D}" type="slidenum">
              <a:rPr lang="en-US" smtClean="0"/>
              <a:t>‹#›</a:t>
            </a:fld>
            <a:endParaRPr lang="en-US"/>
          </a:p>
        </p:txBody>
      </p:sp>
    </p:spTree>
    <p:extLst>
      <p:ext uri="{BB962C8B-B14F-4D97-AF65-F5344CB8AC3E}">
        <p14:creationId xmlns:p14="http://schemas.microsoft.com/office/powerpoint/2010/main" val="396504791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90" y="102365"/>
            <a:ext cx="3865418" cy="1116972"/>
          </a:xfrm>
          <a:prstGeom prst="rect">
            <a:avLst/>
          </a:prstGeom>
          <a:noFill/>
        </p:spPr>
        <p:txBody>
          <a:bodyPr wrap="square" rtlCol="0">
            <a:spAutoFit/>
          </a:bodyPr>
          <a:lstStyle/>
          <a:p>
            <a:pPr>
              <a:lnSpc>
                <a:spcPct val="107000"/>
              </a:lnSpc>
              <a:spcAft>
                <a:spcPts val="800"/>
              </a:spcAft>
            </a:pPr>
            <a:r>
              <a:rPr lang="en-US" sz="2800" b="1" dirty="0">
                <a:solidFill>
                  <a:schemeClr val="bg1"/>
                </a:solidFill>
                <a:latin typeface="Times New Roman" panose="02020603050405020304" pitchFamily="18" charset="0"/>
                <a:ea typeface="Calibri" panose="020F0502020204030204" pitchFamily="34" charset="0"/>
                <a:cs typeface="Arial" panose="020B0604020202020204" pitchFamily="34" charset="0"/>
              </a:rPr>
              <a:t>University of Basra</a:t>
            </a:r>
            <a:endParaRPr lang="en-US" sz="3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2800" b="1" dirty="0">
                <a:solidFill>
                  <a:schemeClr val="bg1"/>
                </a:solidFill>
                <a:latin typeface="Times New Roman" panose="02020603050405020304" pitchFamily="18" charset="0"/>
                <a:ea typeface="Calibri" panose="020F0502020204030204" pitchFamily="34" charset="0"/>
                <a:cs typeface="Arial" panose="020B0604020202020204" pitchFamily="34" charset="0"/>
              </a:rPr>
              <a:t>College of Nursing</a:t>
            </a:r>
            <a:endParaRPr lang="en-US" sz="3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 name="TextBox 6"/>
          <p:cNvSpPr txBox="1"/>
          <p:nvPr/>
        </p:nvSpPr>
        <p:spPr>
          <a:xfrm>
            <a:off x="7190509" y="6096001"/>
            <a:ext cx="4752110" cy="477054"/>
          </a:xfrm>
          <a:prstGeom prst="rect">
            <a:avLst/>
          </a:prstGeom>
          <a:noFill/>
        </p:spPr>
        <p:txBody>
          <a:bodyPr wrap="square" rtlCol="0">
            <a:spAutoFit/>
          </a:bodyPr>
          <a:lstStyle/>
          <a:p>
            <a:pPr algn="ctr"/>
            <a:r>
              <a:rPr lang="en-US" sz="2500" b="1" dirty="0">
                <a:solidFill>
                  <a:schemeClr val="bg1"/>
                </a:solidFill>
                <a:latin typeface="Times New Roman" panose="02020603050405020304" pitchFamily="18" charset="0"/>
                <a:ea typeface="Calibri" panose="020F0502020204030204" pitchFamily="34" charset="0"/>
                <a:cs typeface="Arial" panose="020B0604020202020204" pitchFamily="34" charset="0"/>
              </a:rPr>
              <a:t>Assist. </a:t>
            </a:r>
            <a:r>
              <a:rPr lang="en-US" sz="2500"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Lec</a:t>
            </a:r>
            <a:r>
              <a:rPr lang="en-US" sz="2500"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2500"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Doaa</a:t>
            </a:r>
            <a:r>
              <a:rPr lang="en-US" sz="2500" b="1" dirty="0">
                <a:solidFill>
                  <a:schemeClr val="bg1"/>
                </a:solidFill>
                <a:latin typeface="Times New Roman" panose="02020603050405020304" pitchFamily="18" charset="0"/>
                <a:ea typeface="Calibri" panose="020F0502020204030204" pitchFamily="34" charset="0"/>
                <a:cs typeface="Arial" panose="020B0604020202020204" pitchFamily="34" charset="0"/>
              </a:rPr>
              <a:t> M. </a:t>
            </a:r>
            <a:r>
              <a:rPr lang="en-US" sz="2500"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Bachi</a:t>
            </a:r>
            <a:endParaRPr lang="en-US" sz="2500" dirty="0">
              <a:solidFill>
                <a:schemeClr val="bg1"/>
              </a:solidFill>
            </a:endParaRPr>
          </a:p>
        </p:txBody>
      </p:sp>
      <p:sp>
        <p:nvSpPr>
          <p:cNvPr id="8" name="TextBox 7"/>
          <p:cNvSpPr txBox="1"/>
          <p:nvPr/>
        </p:nvSpPr>
        <p:spPr>
          <a:xfrm>
            <a:off x="2382982" y="2216727"/>
            <a:ext cx="7495309" cy="707886"/>
          </a:xfrm>
          <a:prstGeom prst="rect">
            <a:avLst/>
          </a:prstGeom>
          <a:noFill/>
        </p:spPr>
        <p:txBody>
          <a:bodyPr wrap="square" rtlCol="0">
            <a:spAutoFit/>
          </a:bodyPr>
          <a:lstStyle/>
          <a:p>
            <a:pPr algn="ctr"/>
            <a:r>
              <a:rPr lang="en-US" sz="4000" b="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Medical Psychology for Nursing</a:t>
            </a:r>
            <a:endParaRPr lang="en-US" sz="4000" dirty="0">
              <a:solidFill>
                <a:schemeClr val="accent4">
                  <a:lumMod val="50000"/>
                </a:schemeClr>
              </a:solidFill>
            </a:endParaRPr>
          </a:p>
        </p:txBody>
      </p:sp>
      <p:sp>
        <p:nvSpPr>
          <p:cNvPr id="9" name="TextBox 8"/>
          <p:cNvSpPr txBox="1"/>
          <p:nvPr/>
        </p:nvSpPr>
        <p:spPr>
          <a:xfrm>
            <a:off x="3484418" y="3802421"/>
            <a:ext cx="6082146" cy="707886"/>
          </a:xfrm>
          <a:prstGeom prst="rect">
            <a:avLst/>
          </a:prstGeom>
          <a:noFill/>
        </p:spPr>
        <p:txBody>
          <a:bodyPr wrap="square" rtlCol="0">
            <a:spAutoFit/>
          </a:bodyPr>
          <a:lstStyle/>
          <a:p>
            <a:r>
              <a:rPr lang="en-US" sz="4000" b="1" dirty="0">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Frustration and Conflict</a:t>
            </a:r>
            <a:endParaRPr lang="en-US" sz="4000" dirty="0">
              <a:solidFill>
                <a:schemeClr val="accent4">
                  <a:lumMod val="50000"/>
                </a:schemeClr>
              </a:solidFill>
            </a:endParaRPr>
          </a:p>
        </p:txBody>
      </p:sp>
    </p:spTree>
    <p:extLst>
      <p:ext uri="{BB962C8B-B14F-4D97-AF65-F5344CB8AC3E}">
        <p14:creationId xmlns:p14="http://schemas.microsoft.com/office/powerpoint/2010/main" val="856082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1256" y="730215"/>
            <a:ext cx="5035795" cy="1052946"/>
          </a:xfrm>
        </p:spPr>
        <p:txBody>
          <a:bodyPr>
            <a:normAutofit/>
          </a:bodyPr>
          <a:lstStyle/>
          <a:p>
            <a:pPr>
              <a:lnSpc>
                <a:spcPct val="150000"/>
              </a:lnSpc>
            </a:pPr>
            <a:r>
              <a:rPr lang="en-US" dirty="0">
                <a:solidFill>
                  <a:schemeClr val="accent4">
                    <a:lumMod val="50000"/>
                  </a:schemeClr>
                </a:solidFill>
              </a:rPr>
              <a:t>Levels of Conflict</a:t>
            </a:r>
          </a:p>
        </p:txBody>
      </p:sp>
      <p:sp>
        <p:nvSpPr>
          <p:cNvPr id="3" name="Content Placeholder 2"/>
          <p:cNvSpPr>
            <a:spLocks noGrp="1"/>
          </p:cNvSpPr>
          <p:nvPr>
            <p:ph idx="1"/>
          </p:nvPr>
        </p:nvSpPr>
        <p:spPr>
          <a:xfrm>
            <a:off x="5522028" y="2394857"/>
            <a:ext cx="5871686" cy="3785811"/>
          </a:xfrm>
        </p:spPr>
        <p:txBody>
          <a:bodyPr>
            <a:noAutofit/>
          </a:bodyPr>
          <a:lstStyle/>
          <a:p>
            <a:pPr marL="342900" marR="0" lvl="0" indent="-342900" algn="just">
              <a:lnSpc>
                <a:spcPct val="150000"/>
              </a:lnSpc>
              <a:spcBef>
                <a:spcPts val="0"/>
              </a:spcBef>
              <a:spcAft>
                <a:spcPts val="0"/>
              </a:spcAft>
              <a:buFont typeface="+mj-lt"/>
              <a:buAutoNum type="arabicPeriod"/>
            </a:pPr>
            <a:r>
              <a:rPr lang="en-US" sz="25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Intrapersonal (within an individual).</a:t>
            </a:r>
          </a:p>
          <a:p>
            <a:pPr marL="342900" marR="0" lvl="0" indent="-342900" algn="just">
              <a:lnSpc>
                <a:spcPct val="150000"/>
              </a:lnSpc>
              <a:spcBef>
                <a:spcPts val="0"/>
              </a:spcBef>
              <a:spcAft>
                <a:spcPts val="0"/>
              </a:spcAft>
              <a:buFont typeface="+mj-lt"/>
              <a:buAutoNum type="arabicPeriod"/>
            </a:pPr>
            <a:r>
              <a:rPr lang="en-US" sz="25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Interpersonal (between individuals). </a:t>
            </a:r>
          </a:p>
          <a:p>
            <a:pPr marL="342900" marR="0" lvl="0" indent="-342900" algn="just">
              <a:lnSpc>
                <a:spcPct val="150000"/>
              </a:lnSpc>
              <a:spcBef>
                <a:spcPts val="0"/>
              </a:spcBef>
              <a:spcAft>
                <a:spcPts val="0"/>
              </a:spcAft>
              <a:buFont typeface="+mj-lt"/>
              <a:buAutoNum type="arabicPeriod"/>
            </a:pPr>
            <a:r>
              <a:rPr lang="en-US" sz="25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Intragroup (within a group).</a:t>
            </a:r>
          </a:p>
          <a:p>
            <a:pPr marL="342900" marR="0" lvl="0" indent="-342900" algn="just">
              <a:lnSpc>
                <a:spcPct val="150000"/>
              </a:lnSpc>
              <a:spcBef>
                <a:spcPts val="0"/>
              </a:spcBef>
              <a:spcAft>
                <a:spcPts val="0"/>
              </a:spcAft>
              <a:buFont typeface="+mj-lt"/>
              <a:buAutoNum type="arabicPeriod"/>
            </a:pPr>
            <a:r>
              <a:rPr lang="en-US" sz="25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Intergroup (between groups) </a:t>
            </a:r>
          </a:p>
          <a:p>
            <a:pPr marL="342900" marR="0" lvl="0" indent="-342900" algn="just">
              <a:lnSpc>
                <a:spcPct val="150000"/>
              </a:lnSpc>
              <a:spcBef>
                <a:spcPts val="0"/>
              </a:spcBef>
              <a:spcAft>
                <a:spcPts val="0"/>
              </a:spcAft>
              <a:buFont typeface="+mj-lt"/>
              <a:buAutoNum type="arabicPeriod"/>
            </a:pPr>
            <a:r>
              <a:rPr lang="en-US" sz="2500"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Intraorganizational</a:t>
            </a:r>
            <a:r>
              <a:rPr lang="en-US" sz="25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(within organizations)</a:t>
            </a:r>
          </a:p>
          <a:p>
            <a:endParaRPr lang="en-US" sz="25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0" y="464457"/>
            <a:ext cx="5043057" cy="5907313"/>
          </a:xfrm>
          <a:prstGeom prst="rect">
            <a:avLst/>
          </a:prstGeom>
        </p:spPr>
      </p:pic>
    </p:spTree>
    <p:custDataLst>
      <p:tags r:id="rId1"/>
    </p:custDataLst>
    <p:extLst>
      <p:ext uri="{BB962C8B-B14F-4D97-AF65-F5344CB8AC3E}">
        <p14:creationId xmlns:p14="http://schemas.microsoft.com/office/powerpoint/2010/main" val="14046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661" y="632509"/>
            <a:ext cx="9601196" cy="1303867"/>
          </a:xfrm>
        </p:spPr>
        <p:txBody>
          <a:bodyPr>
            <a:normAutofit/>
          </a:bodyPr>
          <a:lstStyle/>
          <a:p>
            <a:pPr algn="l"/>
            <a:r>
              <a:rPr lang="en-US" dirty="0">
                <a:solidFill>
                  <a:schemeClr val="accent4">
                    <a:lumMod val="50000"/>
                  </a:schemeClr>
                </a:solidFill>
              </a:rPr>
              <a:t>Types of Conflict Frustration </a:t>
            </a:r>
          </a:p>
        </p:txBody>
      </p:sp>
      <p:sp>
        <p:nvSpPr>
          <p:cNvPr id="3" name="Content Placeholder 2"/>
          <p:cNvSpPr>
            <a:spLocks noGrp="1"/>
          </p:cNvSpPr>
          <p:nvPr>
            <p:ph idx="1"/>
          </p:nvPr>
        </p:nvSpPr>
        <p:spPr>
          <a:xfrm>
            <a:off x="5196114" y="2409371"/>
            <a:ext cx="6180912" cy="3590087"/>
          </a:xfrm>
        </p:spPr>
        <p:txBody>
          <a:bodyPr>
            <a:normAutofit/>
          </a:bodyPr>
          <a:lstStyle/>
          <a:p>
            <a:pPr algn="just">
              <a:lnSpc>
                <a:spcPct val="150000"/>
              </a:lnSpc>
            </a:pPr>
            <a:r>
              <a:rPr lang="en-US" sz="2800" dirty="0">
                <a:latin typeface="Times New Roman" panose="02020603050405020304" pitchFamily="18" charset="0"/>
                <a:ea typeface="Calibri" panose="020F0502020204030204" pitchFamily="34" charset="0"/>
                <a:cs typeface="Arial" panose="020B0604020202020204" pitchFamily="34" charset="0"/>
              </a:rPr>
              <a:t>1.</a:t>
            </a:r>
            <a:r>
              <a:rPr lang="en-US" sz="2800" b="1" dirty="0">
                <a:latin typeface="Times New Roman" panose="02020603050405020304" pitchFamily="18" charset="0"/>
                <a:ea typeface="Calibri" panose="020F0502020204030204" pitchFamily="34" charset="0"/>
                <a:cs typeface="Arial" panose="020B0604020202020204" pitchFamily="34" charset="0"/>
              </a:rPr>
              <a:t>	Approach – Avoidance Conflict: </a:t>
            </a:r>
            <a:r>
              <a:rPr lang="en-US" sz="2800" dirty="0">
                <a:latin typeface="Times New Roman" panose="02020603050405020304" pitchFamily="18" charset="0"/>
                <a:ea typeface="Calibri" panose="020F0502020204030204" pitchFamily="34" charset="0"/>
                <a:cs typeface="Arial" panose="020B0604020202020204" pitchFamily="34" charset="0"/>
              </a:rPr>
              <a:t>We both want and don’t want something. Example: Any temptations, like sweets, we want to avoid 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3" y="2409371"/>
            <a:ext cx="4542971" cy="3701143"/>
          </a:xfrm>
          <a:prstGeom prst="rect">
            <a:avLst/>
          </a:prstGeom>
        </p:spPr>
      </p:pic>
    </p:spTree>
    <p:extLst>
      <p:ext uri="{BB962C8B-B14F-4D97-AF65-F5344CB8AC3E}">
        <p14:creationId xmlns:p14="http://schemas.microsoft.com/office/powerpoint/2010/main" val="28633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599" y="916286"/>
            <a:ext cx="10392229" cy="1420513"/>
          </a:xfrm>
        </p:spPr>
        <p:txBody>
          <a:bodyPr/>
          <a:lstStyle/>
          <a:p>
            <a:r>
              <a:rPr lang="en-US" dirty="0"/>
              <a:t>2. </a:t>
            </a:r>
            <a:r>
              <a:rPr lang="en-US" b="1" dirty="0"/>
              <a:t>Approach – Approach Conflict</a:t>
            </a:r>
            <a:r>
              <a:rPr lang="en-US" dirty="0"/>
              <a:t>: You have two or more good choices but you can’t have them both. Example: 1. You have two good job offer.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86" y="2452914"/>
            <a:ext cx="11132457" cy="3802743"/>
          </a:xfrm>
          <a:prstGeom prst="rect">
            <a:avLst/>
          </a:prstGeom>
        </p:spPr>
      </p:pic>
    </p:spTree>
    <p:extLst>
      <p:ext uri="{BB962C8B-B14F-4D97-AF65-F5344CB8AC3E}">
        <p14:creationId xmlns:p14="http://schemas.microsoft.com/office/powerpoint/2010/main" val="13648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1486" y="2142846"/>
            <a:ext cx="5522469" cy="3318936"/>
          </a:xfrm>
        </p:spPr>
        <p:txBody>
          <a:bodyPr/>
          <a:lstStyle/>
          <a:p>
            <a:r>
              <a:rPr lang="en-US" dirty="0"/>
              <a:t>3.	</a:t>
            </a:r>
            <a:r>
              <a:rPr lang="en-US" b="1" dirty="0"/>
              <a:t>Avoidance – Avoidance Conflict</a:t>
            </a:r>
            <a:r>
              <a:rPr lang="en-US" dirty="0"/>
              <a:t>: We have two or more alternatives but none of them seems desirable. Example: 1. Studying hard a boring chapter or fail at the exam tomorrow.</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9" y="478971"/>
            <a:ext cx="5646057" cy="5907315"/>
          </a:xfrm>
          <a:prstGeom prst="rect">
            <a:avLst/>
          </a:prstGeom>
        </p:spPr>
      </p:pic>
    </p:spTree>
    <p:extLst>
      <p:ext uri="{BB962C8B-B14F-4D97-AF65-F5344CB8AC3E}">
        <p14:creationId xmlns:p14="http://schemas.microsoft.com/office/powerpoint/2010/main" val="282567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2399" y="1424818"/>
            <a:ext cx="4800597" cy="3318936"/>
          </a:xfrm>
        </p:spPr>
        <p:txBody>
          <a:bodyPr/>
          <a:lstStyle/>
          <a:p>
            <a:r>
              <a:rPr lang="en-US" dirty="0"/>
              <a:t>4.	</a:t>
            </a:r>
            <a:r>
              <a:rPr lang="en-US" b="1" dirty="0"/>
              <a:t>Double or Multiple Approach – Avoidance Conflict</a:t>
            </a:r>
            <a:r>
              <a:rPr lang="en-US" dirty="0"/>
              <a:t>: We are faced with many choices, each with complex positive and negative aspects. Example: 1. There is a good movie on. (but you might flunk a quiz tomorrow)</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99" y="478971"/>
            <a:ext cx="6095999" cy="5921829"/>
          </a:xfrm>
          <a:prstGeom prst="rect">
            <a:avLst/>
          </a:prstGeom>
        </p:spPr>
      </p:pic>
    </p:spTree>
    <p:extLst>
      <p:ext uri="{BB962C8B-B14F-4D97-AF65-F5344CB8AC3E}">
        <p14:creationId xmlns:p14="http://schemas.microsoft.com/office/powerpoint/2010/main" val="201330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36989"/>
            <a:ext cx="9601196" cy="1303867"/>
          </a:xfrm>
        </p:spPr>
        <p:txBody>
          <a:bodyPr>
            <a:normAutofit fontScale="90000"/>
          </a:bodyPr>
          <a:lstStyle/>
          <a:p>
            <a:r>
              <a:rPr lang="en-US" sz="4000" dirty="0">
                <a:solidFill>
                  <a:srgbClr val="EC7016">
                    <a:lumMod val="50000"/>
                  </a:srgbClr>
                </a:solidFill>
              </a:rPr>
              <a:t>Psychological Defense Mechanisms</a:t>
            </a:r>
            <a:br>
              <a:rPr lang="en-US" sz="4000" dirty="0">
                <a:solidFill>
                  <a:srgbClr val="EC7016">
                    <a:lumMod val="50000"/>
                  </a:srgbClr>
                </a:solidFill>
              </a:rPr>
            </a:br>
            <a:endParaRPr lang="en-US" dirty="0"/>
          </a:p>
        </p:txBody>
      </p:sp>
      <p:sp>
        <p:nvSpPr>
          <p:cNvPr id="3" name="Content Placeholder 2"/>
          <p:cNvSpPr>
            <a:spLocks noGrp="1"/>
          </p:cNvSpPr>
          <p:nvPr>
            <p:ph idx="1"/>
          </p:nvPr>
        </p:nvSpPr>
        <p:spPr>
          <a:xfrm>
            <a:off x="6763657" y="2409372"/>
            <a:ext cx="4495796" cy="3318936"/>
          </a:xfrm>
        </p:spPr>
        <p:txBody>
          <a:bodyPr>
            <a:normAutofit/>
          </a:bodyPr>
          <a:lstStyle/>
          <a:p>
            <a:pPr algn="just"/>
            <a:r>
              <a:rPr lang="en-US" sz="2800" dirty="0"/>
              <a:t>refers to the unconscious processes that protect a person against anxiety by distorting reality in some way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1" y="2409372"/>
            <a:ext cx="6284686" cy="3846286"/>
          </a:xfrm>
          <a:prstGeom prst="rect">
            <a:avLst/>
          </a:prstGeom>
        </p:spPr>
      </p:pic>
    </p:spTree>
    <p:extLst>
      <p:ext uri="{BB962C8B-B14F-4D97-AF65-F5344CB8AC3E}">
        <p14:creationId xmlns:p14="http://schemas.microsoft.com/office/powerpoint/2010/main" val="74289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4">
                    <a:lumMod val="50000"/>
                  </a:schemeClr>
                </a:solidFill>
              </a:rPr>
              <a:t>Psychological Defense Mechanisms</a:t>
            </a:r>
            <a:br>
              <a:rPr lang="en-US" dirty="0">
                <a:solidFill>
                  <a:schemeClr val="accent4">
                    <a:lumMod val="50000"/>
                  </a:schemeClr>
                </a:solidFill>
              </a:rPr>
            </a:br>
            <a:endParaRPr lang="en-US" dirty="0">
              <a:solidFill>
                <a:schemeClr val="accent4">
                  <a:lumMod val="50000"/>
                </a:schemeClr>
              </a:solidFill>
            </a:endParaRPr>
          </a:p>
        </p:txBody>
      </p:sp>
      <p:sp>
        <p:nvSpPr>
          <p:cNvPr id="3" name="Content Placeholder 2"/>
          <p:cNvSpPr>
            <a:spLocks noGrp="1"/>
          </p:cNvSpPr>
          <p:nvPr>
            <p:ph idx="1"/>
          </p:nvPr>
        </p:nvSpPr>
        <p:spPr>
          <a:xfrm>
            <a:off x="4542971" y="2285999"/>
            <a:ext cx="7097486" cy="3432630"/>
          </a:xfrm>
        </p:spPr>
        <p:txBody>
          <a:bodyPr>
            <a:normAutofit/>
          </a:bodyPr>
          <a:lstStyle/>
          <a:p>
            <a:pPr marL="571500" indent="-571500" algn="just">
              <a:lnSpc>
                <a:spcPct val="150000"/>
              </a:lnSpc>
              <a:buFont typeface="+mj-lt"/>
              <a:buAutoNum type="romanUcPeriod"/>
            </a:pPr>
            <a:r>
              <a:rPr lang="en-US" sz="3400" b="1" dirty="0"/>
              <a:t>Denial</a:t>
            </a:r>
            <a:r>
              <a:rPr lang="en-US" sz="2900" b="1" dirty="0"/>
              <a:t> is one of the most common defense mechanisms. It occurs when you refuse to accept reality or facts.</a:t>
            </a:r>
          </a:p>
          <a:p>
            <a:pPr marL="571500" indent="-571500" algn="just">
              <a:lnSpc>
                <a:spcPct val="150000"/>
              </a:lnSpc>
              <a:buFont typeface="+mj-lt"/>
              <a:buAutoNum type="romanUcPeriod"/>
            </a:pP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9" y="2394857"/>
            <a:ext cx="3904342" cy="3599543"/>
          </a:xfrm>
          <a:prstGeom prst="rect">
            <a:avLst/>
          </a:prstGeom>
        </p:spPr>
      </p:pic>
    </p:spTree>
    <p:custDataLst>
      <p:tags r:id="rId1"/>
    </p:custDataLst>
    <p:extLst>
      <p:ext uri="{BB962C8B-B14F-4D97-AF65-F5344CB8AC3E}">
        <p14:creationId xmlns:p14="http://schemas.microsoft.com/office/powerpoint/2010/main" val="86306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nodeType="clickEffect">
                                  <p:stCondLst>
                                    <p:cond delay="0"/>
                                  </p:stCondLst>
                                  <p:childTnLst>
                                    <p:animEffect transition="out" filter="fade">
                                      <p:cBhvr>
                                        <p:cTn id="10" dur="1000"/>
                                        <p:tgtEl>
                                          <p:spTgt spid="3">
                                            <p:txEl>
                                              <p:pRg st="0" end="0"/>
                                            </p:txEl>
                                          </p:spTgt>
                                        </p:tgtEl>
                                      </p:cBhvr>
                                    </p:animEffect>
                                    <p:anim calcmode="lin" valueType="num">
                                      <p:cBhvr>
                                        <p:cTn id="1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p:tgtEl>
                                          <p:spTgt spid="3">
                                            <p:txEl>
                                              <p:pRg st="0" end="0"/>
                                            </p:txEl>
                                          </p:spTgt>
                                        </p:tgtEl>
                                        <p:attrNameLst>
                                          <p:attrName>ppt_y</p:attrName>
                                        </p:attrNameLst>
                                      </p:cBhvr>
                                      <p:tavLst>
                                        <p:tav tm="0">
                                          <p:val>
                                            <p:strVal val="ppt_y"/>
                                          </p:val>
                                        </p:tav>
                                        <p:tav tm="100000">
                                          <p:val>
                                            <p:strVal val="ppt_y+.1"/>
                                          </p:val>
                                        </p:tav>
                                      </p:tavLst>
                                    </p:anim>
                                    <p:set>
                                      <p:cBhvr>
                                        <p:cTn id="1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7657" y="1453846"/>
            <a:ext cx="10914743" cy="4322840"/>
          </a:xfrm>
        </p:spPr>
        <p:txBody>
          <a:bodyPr>
            <a:normAutofit/>
          </a:bodyPr>
          <a:lstStyle/>
          <a:p>
            <a:pPr marL="571500" lvl="0" indent="-571500" algn="just">
              <a:lnSpc>
                <a:spcPct val="150000"/>
              </a:lnSpc>
              <a:buClr>
                <a:srgbClr val="FFCA08"/>
              </a:buClr>
              <a:buFont typeface="+mj-lt"/>
              <a:buAutoNum type="romanUcPeriod" startAt="2"/>
            </a:pPr>
            <a:r>
              <a:rPr lang="en-US" sz="2100" b="1" dirty="0">
                <a:solidFill>
                  <a:prstClr val="black">
                    <a:lumMod val="85000"/>
                    <a:lumOff val="15000"/>
                  </a:prstClr>
                </a:solidFill>
              </a:rPr>
              <a:t>Withdrawal:</a:t>
            </a:r>
            <a:r>
              <a:rPr lang="en-US" sz="1800" b="1" dirty="0">
                <a:solidFill>
                  <a:prstClr val="black">
                    <a:lumMod val="85000"/>
                    <a:lumOff val="15000"/>
                  </a:prstClr>
                </a:solidFill>
              </a:rPr>
              <a:t> </a:t>
            </a:r>
            <a:r>
              <a:rPr lang="en-US" sz="1800" b="1" dirty="0" err="1">
                <a:solidFill>
                  <a:prstClr val="black">
                    <a:lumMod val="85000"/>
                    <a:lumOff val="15000"/>
                  </a:prstClr>
                </a:solidFill>
              </a:rPr>
              <a:t>Behaviours</a:t>
            </a:r>
            <a:r>
              <a:rPr lang="en-US" sz="1800" b="1" dirty="0">
                <a:solidFill>
                  <a:prstClr val="black">
                    <a:lumMod val="85000"/>
                    <a:lumOff val="15000"/>
                  </a:prstClr>
                </a:solidFill>
              </a:rPr>
              <a:t> such as asking for a transfer or quitting a job.</a:t>
            </a:r>
          </a:p>
          <a:p>
            <a:pPr marL="571500" lvl="0" indent="-571500" algn="just">
              <a:lnSpc>
                <a:spcPct val="150000"/>
              </a:lnSpc>
              <a:buClr>
                <a:srgbClr val="FFCA08"/>
              </a:buClr>
              <a:buFont typeface="+mj-lt"/>
              <a:buAutoNum type="romanUcPeriod" startAt="2"/>
            </a:pPr>
            <a:r>
              <a:rPr lang="en-US" sz="2100" b="1" dirty="0">
                <a:solidFill>
                  <a:prstClr val="black">
                    <a:lumMod val="85000"/>
                    <a:lumOff val="15000"/>
                  </a:prstClr>
                </a:solidFill>
              </a:rPr>
              <a:t>Fixation:</a:t>
            </a:r>
            <a:r>
              <a:rPr lang="en-US" sz="1800" b="1" dirty="0">
                <a:solidFill>
                  <a:prstClr val="black">
                    <a:lumMod val="85000"/>
                    <a:lumOff val="15000"/>
                  </a:prstClr>
                </a:solidFill>
              </a:rPr>
              <a:t> An employee blames others and superiors for his problems, without knowing complete facts.</a:t>
            </a:r>
          </a:p>
          <a:p>
            <a:pPr marL="571500" lvl="0" indent="-571500" algn="just">
              <a:lnSpc>
                <a:spcPct val="150000"/>
              </a:lnSpc>
              <a:buClr>
                <a:srgbClr val="FFCA08"/>
              </a:buClr>
              <a:buFont typeface="+mj-lt"/>
              <a:buAutoNum type="romanUcPeriod" startAt="2"/>
            </a:pPr>
            <a:r>
              <a:rPr lang="en-US" sz="2100" b="1" dirty="0">
                <a:solidFill>
                  <a:prstClr val="black">
                    <a:lumMod val="85000"/>
                    <a:lumOff val="15000"/>
                  </a:prstClr>
                </a:solidFill>
              </a:rPr>
              <a:t>Aggression:</a:t>
            </a:r>
            <a:r>
              <a:rPr lang="en-US" sz="1800" b="1" dirty="0">
                <a:solidFill>
                  <a:prstClr val="black">
                    <a:lumMod val="85000"/>
                    <a:lumOff val="15000"/>
                  </a:prstClr>
                </a:solidFill>
              </a:rPr>
              <a:t> Acting in a threatening manner.</a:t>
            </a:r>
          </a:p>
          <a:p>
            <a:endParaRPr lang="en-US" dirty="0"/>
          </a:p>
        </p:txBody>
      </p:sp>
    </p:spTree>
    <p:extLst>
      <p:ext uri="{BB962C8B-B14F-4D97-AF65-F5344CB8AC3E}">
        <p14:creationId xmlns:p14="http://schemas.microsoft.com/office/powerpoint/2010/main" val="90226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57" y="725714"/>
            <a:ext cx="11234057" cy="5353354"/>
          </a:xfrm>
        </p:spPr>
        <p:txBody>
          <a:bodyPr>
            <a:normAutofit lnSpcReduction="10000"/>
          </a:bodyPr>
          <a:lstStyle/>
          <a:p>
            <a:pPr marL="514350" indent="-514350" algn="just">
              <a:buFont typeface="+mj-lt"/>
              <a:buAutoNum type="romanUcPeriod" startAt="6"/>
            </a:pPr>
            <a:r>
              <a:rPr lang="en-US" b="1" dirty="0"/>
              <a:t>Regression: </a:t>
            </a:r>
            <a:r>
              <a:rPr lang="en-US" sz="2300" dirty="0"/>
              <a:t>Behaving in an immature and childish manner and may self-pity (to feel sorry for oneself).</a:t>
            </a:r>
          </a:p>
          <a:p>
            <a:pPr marL="514350" indent="-514350" algn="just">
              <a:buFont typeface="+mj-lt"/>
              <a:buAutoNum type="romanUcPeriod" startAt="6"/>
            </a:pPr>
            <a:r>
              <a:rPr lang="en-US" b="1" dirty="0"/>
              <a:t>Rationalization:</a:t>
            </a:r>
            <a:r>
              <a:rPr lang="en-US" sz="2300" dirty="0"/>
              <a:t> Some people may attempt to explain undesirable behaviors with their own set of “facts.”</a:t>
            </a:r>
          </a:p>
          <a:p>
            <a:pPr marL="514350" indent="-514350" algn="just">
              <a:buFont typeface="+mj-lt"/>
              <a:buAutoNum type="romanUcPeriod" startAt="6"/>
            </a:pPr>
            <a:r>
              <a:rPr lang="en-US" b="1" dirty="0"/>
              <a:t>Sublimation: </a:t>
            </a:r>
            <a:r>
              <a:rPr lang="en-US" sz="2300" dirty="0"/>
              <a:t>This type of defense mechanism is considered a positive strategy.</a:t>
            </a:r>
          </a:p>
          <a:p>
            <a:pPr marL="514350" indent="-514350" algn="just">
              <a:buFont typeface="+mj-lt"/>
              <a:buAutoNum type="romanUcPeriod" startAt="6"/>
            </a:pPr>
            <a:r>
              <a:rPr lang="en-US" b="1" dirty="0"/>
              <a:t>Reaction formation</a:t>
            </a:r>
            <a:r>
              <a:rPr lang="en-US" sz="2300" dirty="0"/>
              <a:t>: People who use this defense mechanism recognize how they feel, but they choose to behave in the opposite manner of their instincts.</a:t>
            </a:r>
          </a:p>
          <a:p>
            <a:pPr marL="514350" indent="-514350" algn="just">
              <a:buFont typeface="+mj-lt"/>
              <a:buAutoNum type="romanUcPeriod" startAt="6"/>
            </a:pPr>
            <a:r>
              <a:rPr lang="en-US" b="1" dirty="0"/>
              <a:t>Physical Disorder</a:t>
            </a:r>
            <a:r>
              <a:rPr lang="en-US" sz="2300" dirty="0"/>
              <a:t>: Physical ailments such as fever, upset stomach, vomiting, etc.</a:t>
            </a:r>
          </a:p>
          <a:p>
            <a:pPr marL="514350" indent="-514350" algn="just">
              <a:buFont typeface="+mj-lt"/>
              <a:buAutoNum type="romanUcPeriod" startAt="6"/>
            </a:pPr>
            <a:r>
              <a:rPr lang="en-US" b="1" dirty="0"/>
              <a:t>Apathy:</a:t>
            </a:r>
            <a:r>
              <a:rPr lang="en-US" sz="2300" dirty="0"/>
              <a:t> Becoming irresponsive and disinterested in the job and his co-workers.</a:t>
            </a:r>
          </a:p>
          <a:p>
            <a:endParaRPr lang="en-US" dirty="0"/>
          </a:p>
        </p:txBody>
      </p:sp>
    </p:spTree>
    <p:extLst>
      <p:ext uri="{BB962C8B-B14F-4D97-AF65-F5344CB8AC3E}">
        <p14:creationId xmlns:p14="http://schemas.microsoft.com/office/powerpoint/2010/main" val="19866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09" y="415636"/>
            <a:ext cx="11319164" cy="5999018"/>
          </a:xfrm>
          <a:prstGeom prst="rect">
            <a:avLst/>
          </a:prstGeom>
        </p:spPr>
      </p:pic>
      <p:sp>
        <p:nvSpPr>
          <p:cNvPr id="6" name="TextBox 5"/>
          <p:cNvSpPr txBox="1"/>
          <p:nvPr/>
        </p:nvSpPr>
        <p:spPr>
          <a:xfrm>
            <a:off x="4932218" y="1898073"/>
            <a:ext cx="5361709" cy="707886"/>
          </a:xfrm>
          <a:prstGeom prst="rect">
            <a:avLst/>
          </a:prstGeom>
          <a:noFill/>
        </p:spPr>
        <p:txBody>
          <a:bodyPr wrap="square" rtlCol="0">
            <a:spAutoFit/>
          </a:bodyPr>
          <a:lstStyle/>
          <a:p>
            <a:pPr lvl="0" defTabSz="457200">
              <a:spcBef>
                <a:spcPct val="20000"/>
              </a:spcBef>
              <a:spcAft>
                <a:spcPts val="600"/>
              </a:spcAft>
              <a:buClr>
                <a:srgbClr val="FFCA08"/>
              </a:buClr>
              <a:buSzPct val="115000"/>
            </a:pPr>
            <a:r>
              <a:rPr lang="en-US" sz="4000" b="1" dirty="0">
                <a:solidFill>
                  <a:prstClr val="black">
                    <a:lumMod val="85000"/>
                    <a:lumOff val="15000"/>
                  </a:prstClr>
                </a:solidFill>
              </a:rPr>
              <a:t>Thank you</a:t>
            </a:r>
          </a:p>
        </p:txBody>
      </p:sp>
    </p:spTree>
    <p:extLst>
      <p:ext uri="{BB962C8B-B14F-4D97-AF65-F5344CB8AC3E}">
        <p14:creationId xmlns:p14="http://schemas.microsoft.com/office/powerpoint/2010/main" val="57850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1256" y="982132"/>
            <a:ext cx="5555341" cy="1303867"/>
          </a:xfrm>
        </p:spPr>
        <p:txBody>
          <a:bodyPr>
            <a:normAutofit/>
          </a:bodyPr>
          <a:lstStyle/>
          <a:p>
            <a:r>
              <a:rPr lang="en-US" sz="4000" b="1" dirty="0">
                <a:ln>
                  <a:noFill/>
                </a:ln>
                <a:solidFill>
                  <a:schemeClr val="accent4">
                    <a:lumMod val="50000"/>
                  </a:schemeClr>
                </a:solidFill>
                <a:latin typeface="Times New Roman" panose="02020603050405020304" pitchFamily="18" charset="0"/>
                <a:ea typeface="Calibri" panose="020F0502020204030204" pitchFamily="34" charset="0"/>
                <a:cs typeface="Arial" panose="020B0604020202020204" pitchFamily="34" charset="0"/>
              </a:rPr>
              <a:t>Frustration</a:t>
            </a:r>
            <a:endParaRPr lang="en-US" sz="6600" dirty="0">
              <a:solidFill>
                <a:schemeClr val="accent4">
                  <a:lumMod val="50000"/>
                </a:schemeClr>
              </a:solidFill>
            </a:endParaRPr>
          </a:p>
        </p:txBody>
      </p:sp>
      <p:sp>
        <p:nvSpPr>
          <p:cNvPr id="3" name="Content Placeholder 2"/>
          <p:cNvSpPr>
            <a:spLocks noGrp="1"/>
          </p:cNvSpPr>
          <p:nvPr>
            <p:ph idx="1"/>
          </p:nvPr>
        </p:nvSpPr>
        <p:spPr>
          <a:xfrm>
            <a:off x="5036457" y="2556932"/>
            <a:ext cx="6415314" cy="3318936"/>
          </a:xfrm>
        </p:spPr>
        <p:txBody>
          <a:bodyPr>
            <a:normAutofit/>
          </a:bodyPr>
          <a:lstStyle/>
          <a:p>
            <a:pPr marL="0" marR="0" algn="just">
              <a:lnSpc>
                <a:spcPct val="150000"/>
              </a:lnSpc>
              <a:spcBef>
                <a:spcPts val="0"/>
              </a:spcBef>
              <a:spcAft>
                <a:spcPts val="800"/>
              </a:spcAft>
            </a:pPr>
            <a:r>
              <a:rPr lang="en-US" sz="28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Frustration</a:t>
            </a:r>
            <a:r>
              <a:rPr lang="en-US" sz="2800" dirty="0">
                <a:solidFill>
                  <a:srgbClr val="000000"/>
                </a:solidFill>
                <a:latin typeface="Times New Roman" panose="02020603050405020304" pitchFamily="18" charset="0"/>
                <a:ea typeface="Calibri" panose="020F0502020204030204" pitchFamily="34" charset="0"/>
                <a:cs typeface="Arial" panose="020B0604020202020204" pitchFamily="34" charset="0"/>
              </a:rPr>
              <a:t>: It is an emotion that occurs where a person is blocked from reaching or achieving a desired outcome. Frustration is one of the causes of stress. </a:t>
            </a:r>
          </a:p>
          <a:p>
            <a:pPr>
              <a:lnSpc>
                <a:spcPct val="200000"/>
              </a:lnSpc>
            </a:pP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1" y="464457"/>
            <a:ext cx="4223658" cy="5892800"/>
          </a:xfrm>
          <a:prstGeom prst="rect">
            <a:avLst/>
          </a:prstGeom>
        </p:spPr>
      </p:pic>
    </p:spTree>
    <p:custDataLst>
      <p:tags r:id="rId1"/>
    </p:custDataLst>
    <p:extLst>
      <p:ext uri="{BB962C8B-B14F-4D97-AF65-F5344CB8AC3E}">
        <p14:creationId xmlns:p14="http://schemas.microsoft.com/office/powerpoint/2010/main" val="86796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1" y="464458"/>
            <a:ext cx="11222180" cy="6026726"/>
          </a:xfrm>
          <a:prstGeom prst="rect">
            <a:avLst/>
          </a:prstGeom>
        </p:spPr>
      </p:pic>
      <p:sp>
        <p:nvSpPr>
          <p:cNvPr id="3" name="Rounded Rectangle 2"/>
          <p:cNvSpPr/>
          <p:nvPr/>
        </p:nvSpPr>
        <p:spPr>
          <a:xfrm>
            <a:off x="4368800" y="464458"/>
            <a:ext cx="6037943" cy="110308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Did you face frustration in your life?</a:t>
            </a:r>
          </a:p>
        </p:txBody>
      </p:sp>
    </p:spTree>
    <p:extLst>
      <p:ext uri="{BB962C8B-B14F-4D97-AF65-F5344CB8AC3E}">
        <p14:creationId xmlns:p14="http://schemas.microsoft.com/office/powerpoint/2010/main" val="99844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824" y="1077755"/>
            <a:ext cx="10676964" cy="4623797"/>
          </a:xfrm>
        </p:spPr>
        <p:txBody>
          <a:bodyPr>
            <a:normAutofit/>
          </a:bodyPr>
          <a:lstStyle/>
          <a:p>
            <a:pPr marL="342900" lvl="0" indent="-342900" algn="just">
              <a:lnSpc>
                <a:spcPct val="150000"/>
              </a:lnSpc>
              <a:spcBef>
                <a:spcPts val="0"/>
              </a:spcBef>
              <a:spcAft>
                <a:spcPts val="0"/>
              </a:spcAft>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In general, whenever we reach one of our goals, we feel pleased and whenever we are prevented from reaching our goals, we may succumb to frustration and feel irritable, annoyed and angry. Typically, the more important the goal, the greater the frustration and resultant anger or loss of confidence.</a:t>
            </a:r>
          </a:p>
          <a:p>
            <a:pPr marL="342900" marR="0" lvl="0" indent="-342900" algn="just">
              <a:lnSpc>
                <a:spcPct val="150000"/>
              </a:lnSpc>
              <a:spcBef>
                <a:spcPts val="0"/>
              </a:spcBef>
              <a:spcAft>
                <a:spcPts val="800"/>
              </a:spcAft>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Some frustrations are minor e.g. busy signals, traffic slowdowns, late arrivals. Students can also be frustrated over exam pressure, peer pressure and pressure from parents to perform well in exams</a:t>
            </a:r>
          </a:p>
          <a:p>
            <a:endParaRPr lang="en-US" dirty="0"/>
          </a:p>
        </p:txBody>
      </p:sp>
    </p:spTree>
    <p:extLst>
      <p:ext uri="{BB962C8B-B14F-4D97-AF65-F5344CB8AC3E}">
        <p14:creationId xmlns:p14="http://schemas.microsoft.com/office/powerpoint/2010/main" val="405879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13324"/>
            <a:ext cx="9601196" cy="1303867"/>
          </a:xfrm>
        </p:spPr>
        <p:txBody>
          <a:bodyPr>
            <a:normAutofit fontScale="90000"/>
          </a:bodyPr>
          <a:lstStyle/>
          <a:p>
            <a:r>
              <a:rPr lang="en-US" dirty="0">
                <a:solidFill>
                  <a:schemeClr val="accent4">
                    <a:lumMod val="50000"/>
                  </a:schemeClr>
                </a:solidFill>
              </a:rPr>
              <a:t>Sources or Causes of Frustration ↓</a:t>
            </a:r>
            <a:br>
              <a:rPr lang="en-US" dirty="0">
                <a:solidFill>
                  <a:schemeClr val="accent4">
                    <a:lumMod val="50000"/>
                  </a:schemeClr>
                </a:solidFill>
              </a:rPr>
            </a:br>
            <a:endParaRPr lang="en-US" dirty="0">
              <a:solidFill>
                <a:schemeClr val="accent4">
                  <a:lumMod val="50000"/>
                </a:schemeClr>
              </a:solidFill>
            </a:endParaRPr>
          </a:p>
        </p:txBody>
      </p:sp>
      <p:sp>
        <p:nvSpPr>
          <p:cNvPr id="3" name="Content Placeholder 2"/>
          <p:cNvSpPr>
            <a:spLocks noGrp="1"/>
          </p:cNvSpPr>
          <p:nvPr>
            <p:ph idx="1"/>
          </p:nvPr>
        </p:nvSpPr>
        <p:spPr>
          <a:xfrm>
            <a:off x="616196" y="1065257"/>
            <a:ext cx="10959606" cy="5769881"/>
          </a:xfrm>
        </p:spPr>
        <p:txBody>
          <a:bodyPr>
            <a:noAutofit/>
          </a:bodyPr>
          <a:lstStyle/>
          <a:p>
            <a:pPr algn="just">
              <a:lnSpc>
                <a:spcPct val="150000"/>
              </a:lnSpc>
            </a:pPr>
            <a:r>
              <a:rPr lang="en-US" dirty="0"/>
              <a:t>Needs can be blocked two different ways; internally and externally. </a:t>
            </a:r>
          </a:p>
          <a:p>
            <a:pPr algn="just">
              <a:lnSpc>
                <a:spcPct val="150000"/>
              </a:lnSpc>
            </a:pPr>
            <a:r>
              <a:rPr lang="en-US" dirty="0"/>
              <a:t>1. Internal (personal) blocking happens within an individual's mind, either through lack of ability, confidence, conflicting goals and desires, and/or fears, mental deficiency. </a:t>
            </a:r>
          </a:p>
          <a:p>
            <a:pPr algn="just">
              <a:lnSpc>
                <a:spcPct val="150000"/>
              </a:lnSpc>
            </a:pPr>
            <a:r>
              <a:rPr lang="en-US" dirty="0"/>
              <a:t>2. External blocking happens to an individual outside their control.</a:t>
            </a:r>
          </a:p>
          <a:p>
            <a:pPr algn="just"/>
            <a:r>
              <a:rPr lang="en-US" dirty="0"/>
              <a:t>a.	environmental - Natural calamities, workplace environment.</a:t>
            </a:r>
          </a:p>
          <a:p>
            <a:pPr algn="just"/>
            <a:r>
              <a:rPr lang="en-US" dirty="0"/>
              <a:t>b.	Social factors: norms and rules of society.</a:t>
            </a:r>
          </a:p>
          <a:p>
            <a:pPr algn="just"/>
            <a:r>
              <a:rPr lang="en-US" dirty="0"/>
              <a:t>c.	Economics factors: poverty, wage, corruption</a:t>
            </a:r>
          </a:p>
          <a:p>
            <a:pPr algn="just"/>
            <a:r>
              <a:rPr lang="en-US" dirty="0"/>
              <a:t>d.	Others: difficult tasks, or perceived waste of time</a:t>
            </a:r>
          </a:p>
          <a:p>
            <a:pPr algn="just">
              <a:lnSpc>
                <a:spcPct val="150000"/>
              </a:lnSpc>
            </a:pPr>
            <a:endParaRPr lang="en-US" dirty="0"/>
          </a:p>
        </p:txBody>
      </p:sp>
    </p:spTree>
    <p:custDataLst>
      <p:tags r:id="rId1"/>
    </p:custDataLst>
    <p:extLst>
      <p:ext uri="{BB962C8B-B14F-4D97-AF65-F5344CB8AC3E}">
        <p14:creationId xmlns:p14="http://schemas.microsoft.com/office/powerpoint/2010/main" val="36556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444249"/>
            <a:ext cx="10331822" cy="1303867"/>
          </a:xfrm>
        </p:spPr>
        <p:txBody>
          <a:bodyPr>
            <a:normAutofit fontScale="90000"/>
          </a:bodyPr>
          <a:lstStyle/>
          <a:p>
            <a:r>
              <a:rPr lang="en-US" dirty="0"/>
              <a:t>What Can Be the Effects of Frustration? </a:t>
            </a:r>
          </a:p>
        </p:txBody>
      </p:sp>
      <p:sp>
        <p:nvSpPr>
          <p:cNvPr id="3" name="Content Placeholder 2"/>
          <p:cNvSpPr>
            <a:spLocks noGrp="1"/>
          </p:cNvSpPr>
          <p:nvPr>
            <p:ph idx="1"/>
          </p:nvPr>
        </p:nvSpPr>
        <p:spPr>
          <a:xfrm>
            <a:off x="261257" y="1748116"/>
            <a:ext cx="11276319" cy="4625790"/>
          </a:xfrm>
        </p:spPr>
        <p:txBody>
          <a:bodyPr>
            <a:normAutofit/>
          </a:bodyPr>
          <a:lstStyle/>
          <a:p>
            <a:pPr algn="just"/>
            <a:r>
              <a:rPr lang="en-US" dirty="0"/>
              <a:t>1.	</a:t>
            </a:r>
            <a:r>
              <a:rPr lang="en-US" sz="2800" dirty="0"/>
              <a:t>When someone is frustrated, the most typical reaction is anger. This is an emotional reaction usually directed at the obstacle. </a:t>
            </a:r>
          </a:p>
          <a:p>
            <a:pPr algn="just"/>
            <a:r>
              <a:rPr lang="en-US" sz="2800" dirty="0"/>
              <a:t>2.	When the obstacle is too influential to direct anger at, this anger is frequently redirected to something less influential. </a:t>
            </a:r>
          </a:p>
          <a:p>
            <a:pPr algn="just"/>
            <a:r>
              <a:rPr lang="en-US" sz="2800" dirty="0"/>
              <a:t>3.	As achievement of a specific goal is repeatedly thwarted, many people gradually succumb to a loss of confidence. </a:t>
            </a:r>
          </a:p>
          <a:p>
            <a:endParaRPr lang="en-US" dirty="0"/>
          </a:p>
        </p:txBody>
      </p:sp>
    </p:spTree>
    <p:extLst>
      <p:ext uri="{BB962C8B-B14F-4D97-AF65-F5344CB8AC3E}">
        <p14:creationId xmlns:p14="http://schemas.microsoft.com/office/powerpoint/2010/main" val="407106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286" y="1104650"/>
            <a:ext cx="11379200" cy="5078436"/>
          </a:xfrm>
        </p:spPr>
        <p:txBody>
          <a:bodyPr>
            <a:normAutofit/>
          </a:bodyPr>
          <a:lstStyle/>
          <a:p>
            <a:pPr algn="just"/>
            <a:r>
              <a:rPr lang="en-US" dirty="0"/>
              <a:t>4.	</a:t>
            </a:r>
            <a:r>
              <a:rPr lang="en-US" sz="2800" dirty="0"/>
              <a:t>Some people who continue to be frustrated in their attempts to achieve their goals become depressed. </a:t>
            </a:r>
          </a:p>
          <a:p>
            <a:pPr algn="just"/>
            <a:r>
              <a:rPr lang="en-US" sz="2800" dirty="0"/>
              <a:t>5.	Their body goes into fight-or-flight mode when they can neither fight the pressure nor flee it. Frustration causes headaches, stomach aches, hypertension, anxiety, ulcers and even heart attacks. </a:t>
            </a:r>
          </a:p>
          <a:p>
            <a:pPr algn="just"/>
            <a:r>
              <a:rPr lang="en-US" sz="2800" dirty="0"/>
              <a:t>6.	Others who are continually frustrated develop depression, which affects every facet of one's daily life.(suicide)</a:t>
            </a:r>
          </a:p>
        </p:txBody>
      </p:sp>
    </p:spTree>
    <p:extLst>
      <p:ext uri="{BB962C8B-B14F-4D97-AF65-F5344CB8AC3E}">
        <p14:creationId xmlns:p14="http://schemas.microsoft.com/office/powerpoint/2010/main" val="346723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62000"/>
            <a:ext cx="9601196" cy="1302327"/>
          </a:xfrm>
        </p:spPr>
        <p:txBody>
          <a:bodyPr>
            <a:normAutofit fontScale="90000"/>
          </a:bodyPr>
          <a:lstStyle/>
          <a:p>
            <a:r>
              <a:rPr lang="en-US" dirty="0">
                <a:solidFill>
                  <a:schemeClr val="accent4">
                    <a:lumMod val="50000"/>
                  </a:schemeClr>
                </a:solidFill>
              </a:rPr>
              <a:t>Management of Frustration </a:t>
            </a:r>
            <a:br>
              <a:rPr lang="en-US" dirty="0">
                <a:solidFill>
                  <a:schemeClr val="accent4">
                    <a:lumMod val="50000"/>
                  </a:schemeClr>
                </a:solidFill>
              </a:rPr>
            </a:br>
            <a:endParaRPr lang="en-US" dirty="0">
              <a:solidFill>
                <a:schemeClr val="accent4">
                  <a:lumMod val="50000"/>
                </a:schemeClr>
              </a:solidFill>
            </a:endParaRPr>
          </a:p>
        </p:txBody>
      </p:sp>
      <p:sp>
        <p:nvSpPr>
          <p:cNvPr id="3" name="Content Placeholder 2"/>
          <p:cNvSpPr>
            <a:spLocks noGrp="1"/>
          </p:cNvSpPr>
          <p:nvPr>
            <p:ph idx="1"/>
          </p:nvPr>
        </p:nvSpPr>
        <p:spPr>
          <a:xfrm>
            <a:off x="1828800" y="1593273"/>
            <a:ext cx="9067797" cy="3946915"/>
          </a:xfrm>
        </p:spPr>
        <p:txBody>
          <a:bodyPr>
            <a:normAutofit lnSpcReduction="10000"/>
          </a:bodyPr>
          <a:lstStyle/>
          <a:p>
            <a:r>
              <a:rPr lang="en-US" dirty="0"/>
              <a:t>	Do something pleasant</a:t>
            </a:r>
          </a:p>
          <a:p>
            <a:r>
              <a:rPr lang="en-US" dirty="0"/>
              <a:t>	Breathing exercises</a:t>
            </a:r>
          </a:p>
          <a:p>
            <a:r>
              <a:rPr lang="en-US" dirty="0"/>
              <a:t>	Meditation practice</a:t>
            </a:r>
          </a:p>
          <a:p>
            <a:r>
              <a:rPr lang="en-US" dirty="0"/>
              <a:t>	Communications skills</a:t>
            </a:r>
          </a:p>
          <a:p>
            <a:r>
              <a:rPr lang="en-US" dirty="0"/>
              <a:t>	Physical exercise</a:t>
            </a:r>
          </a:p>
          <a:p>
            <a:r>
              <a:rPr lang="en-US" dirty="0"/>
              <a:t>	Relaxation activities</a:t>
            </a:r>
          </a:p>
          <a:p>
            <a:r>
              <a:rPr lang="en-US" dirty="0"/>
              <a:t>	Learning how to release emotion</a:t>
            </a:r>
          </a:p>
          <a:p>
            <a:r>
              <a:rPr lang="en-US" dirty="0"/>
              <a:t>	Psychological counseling or therapy</a:t>
            </a:r>
          </a:p>
          <a:p>
            <a:endParaRPr lang="en-US" dirty="0"/>
          </a:p>
        </p:txBody>
      </p:sp>
    </p:spTree>
    <p:custDataLst>
      <p:tags r:id="rId1"/>
    </p:custDataLst>
    <p:extLst>
      <p:ext uri="{BB962C8B-B14F-4D97-AF65-F5344CB8AC3E}">
        <p14:creationId xmlns:p14="http://schemas.microsoft.com/office/powerpoint/2010/main" val="21292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371" y="815877"/>
            <a:ext cx="5439226" cy="1303867"/>
          </a:xfrm>
        </p:spPr>
        <p:txBody>
          <a:bodyPr>
            <a:normAutofit fontScale="90000"/>
          </a:bodyPr>
          <a:lstStyle/>
          <a:p>
            <a:r>
              <a:rPr lang="en-US" dirty="0"/>
              <a:t> 	</a:t>
            </a:r>
            <a:r>
              <a:rPr lang="en-US" dirty="0">
                <a:solidFill>
                  <a:schemeClr val="accent4">
                    <a:lumMod val="50000"/>
                  </a:schemeClr>
                </a:solidFill>
              </a:rPr>
              <a:t>Conflict</a:t>
            </a:r>
            <a:r>
              <a:rPr lang="en-US" dirty="0"/>
              <a:t> </a:t>
            </a:r>
            <a:br>
              <a:rPr lang="en-US" dirty="0"/>
            </a:br>
            <a:endParaRPr lang="en-US" dirty="0"/>
          </a:p>
        </p:txBody>
      </p:sp>
      <p:sp>
        <p:nvSpPr>
          <p:cNvPr id="3" name="Content Placeholder 2"/>
          <p:cNvSpPr>
            <a:spLocks noGrp="1"/>
          </p:cNvSpPr>
          <p:nvPr>
            <p:ph idx="1"/>
          </p:nvPr>
        </p:nvSpPr>
        <p:spPr>
          <a:xfrm>
            <a:off x="5167086" y="1801751"/>
            <a:ext cx="6347360" cy="3479032"/>
          </a:xfrm>
        </p:spPr>
        <p:txBody>
          <a:bodyPr>
            <a:normAutofit fontScale="85000" lnSpcReduction="10000"/>
          </a:bodyPr>
          <a:lstStyle/>
          <a:p>
            <a:pPr algn="just">
              <a:lnSpc>
                <a:spcPct val="150000"/>
              </a:lnSpc>
            </a:pPr>
            <a:r>
              <a:rPr lang="en-US" sz="2800" dirty="0"/>
              <a:t>Conflict is an activity which takes place when individuals or groups wish to carry out mutually inconsistent acts concerning their wants, needs or obligations</a:t>
            </a:r>
          </a:p>
          <a:p>
            <a:pPr algn="just">
              <a:lnSpc>
                <a:spcPct val="150000"/>
              </a:lnSpc>
            </a:pPr>
            <a:r>
              <a:rPr lang="en-US" sz="2800" dirty="0"/>
              <a:t>Conflicts can occur between individuals, groups and organizations </a:t>
            </a:r>
          </a:p>
          <a:p>
            <a:pPr algn="just">
              <a:lnSpc>
                <a:spcPct val="150000"/>
              </a:lnSpc>
            </a:pP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2" y="682171"/>
            <a:ext cx="4688114" cy="5675085"/>
          </a:xfrm>
          <a:prstGeom prst="rect">
            <a:avLst/>
          </a:prstGeom>
        </p:spPr>
      </p:pic>
    </p:spTree>
    <p:custDataLst>
      <p:tags r:id="rId1"/>
    </p:custDataLst>
    <p:extLst>
      <p:ext uri="{BB962C8B-B14F-4D97-AF65-F5344CB8AC3E}">
        <p14:creationId xmlns:p14="http://schemas.microsoft.com/office/powerpoint/2010/main" val="418340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5.4"/>
</p:tagLst>
</file>

<file path=ppt/tags/tag2.xml><?xml version="1.0" encoding="utf-8"?>
<p:tagLst xmlns:a="http://schemas.openxmlformats.org/drawingml/2006/main" xmlns:r="http://schemas.openxmlformats.org/officeDocument/2006/relationships" xmlns:p="http://schemas.openxmlformats.org/presentationml/2006/main">
  <p:tag name="TIMING" val="|0.1|5.8|15.4|114.5"/>
</p:tagLst>
</file>

<file path=ppt/tags/tag3.xml><?xml version="1.0" encoding="utf-8"?>
<p:tagLst xmlns:a="http://schemas.openxmlformats.org/drawingml/2006/main" xmlns:r="http://schemas.openxmlformats.org/officeDocument/2006/relationships" xmlns:p="http://schemas.openxmlformats.org/presentationml/2006/main">
  <p:tag name="TIMING" val="|1.4|7.8|24.8|28.6|10.1|5|15.4|4.5|4.5|17.2"/>
</p:tagLst>
</file>

<file path=ppt/tags/tag4.xml><?xml version="1.0" encoding="utf-8"?>
<p:tagLst xmlns:a="http://schemas.openxmlformats.org/drawingml/2006/main" xmlns:r="http://schemas.openxmlformats.org/officeDocument/2006/relationships" xmlns:p="http://schemas.openxmlformats.org/presentationml/2006/main">
  <p:tag name="TIMING" val="|4"/>
</p:tagLst>
</file>

<file path=ppt/tags/tag5.xml><?xml version="1.0" encoding="utf-8"?>
<p:tagLst xmlns:a="http://schemas.openxmlformats.org/drawingml/2006/main" xmlns:r="http://schemas.openxmlformats.org/officeDocument/2006/relationships" xmlns:p="http://schemas.openxmlformats.org/presentationml/2006/main">
  <p:tag name="TIMING" val="|2.3|8.8|41.7|87.7"/>
</p:tagLst>
</file>

<file path=ppt/tags/tag6.xml><?xml version="1.0" encoding="utf-8"?>
<p:tagLst xmlns:a="http://schemas.openxmlformats.org/drawingml/2006/main" xmlns:r="http://schemas.openxmlformats.org/officeDocument/2006/relationships" xmlns:p="http://schemas.openxmlformats.org/presentationml/2006/main">
  <p:tag name="TIMING" val="|79.6|1.6|1.7|55.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762</TotalTime>
  <Words>870</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Schoolbook</vt:lpstr>
      <vt:lpstr>Times New Roman</vt:lpstr>
      <vt:lpstr>Wingdings</vt:lpstr>
      <vt:lpstr>Organic</vt:lpstr>
      <vt:lpstr>PowerPoint Presentation</vt:lpstr>
      <vt:lpstr>Frustration</vt:lpstr>
      <vt:lpstr>PowerPoint Presentation</vt:lpstr>
      <vt:lpstr>PowerPoint Presentation</vt:lpstr>
      <vt:lpstr>Sources or Causes of Frustration ↓ </vt:lpstr>
      <vt:lpstr>What Can Be the Effects of Frustration? </vt:lpstr>
      <vt:lpstr>PowerPoint Presentation</vt:lpstr>
      <vt:lpstr>Management of Frustration  </vt:lpstr>
      <vt:lpstr>  Conflict  </vt:lpstr>
      <vt:lpstr>Levels of Conflict</vt:lpstr>
      <vt:lpstr>Types of Conflict Frustration </vt:lpstr>
      <vt:lpstr>PowerPoint Presentation</vt:lpstr>
      <vt:lpstr>PowerPoint Presentation</vt:lpstr>
      <vt:lpstr>PowerPoint Presentation</vt:lpstr>
      <vt:lpstr>Psychological Defense Mechanisms </vt:lpstr>
      <vt:lpstr>Psychological Defense Mechanisms </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Qais ALsheikh</dc:creator>
  <cp:lastModifiedBy>Naruto</cp:lastModifiedBy>
  <cp:revision>17</cp:revision>
  <dcterms:created xsi:type="dcterms:W3CDTF">2020-06-19T15:00:44Z</dcterms:created>
  <dcterms:modified xsi:type="dcterms:W3CDTF">2021-11-14T12:09:35Z</dcterms:modified>
</cp:coreProperties>
</file>